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59675" cy="1069181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3C"/>
    <a:srgbClr val="DCE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9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2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6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7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7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7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0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0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2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2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A77B-1B2E-40EF-AE16-7C207BECD35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976E-B203-4DB0-A4A3-45C28AE2D2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9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hn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" y="723369"/>
            <a:ext cx="7559695" cy="301778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95298"/>
              </p:ext>
            </p:extLst>
          </p:nvPr>
        </p:nvGraphicFramePr>
        <p:xfrm>
          <a:off x="202243" y="5093554"/>
          <a:ext cx="7204316" cy="126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188">
                  <a:extLst>
                    <a:ext uri="{9D8B030D-6E8A-4147-A177-3AD203B41FA5}">
                      <a16:colId xmlns:a16="http://schemas.microsoft.com/office/drawing/2014/main" val="3878537881"/>
                    </a:ext>
                  </a:extLst>
                </a:gridCol>
                <a:gridCol w="1029188">
                  <a:extLst>
                    <a:ext uri="{9D8B030D-6E8A-4147-A177-3AD203B41FA5}">
                      <a16:colId xmlns:a16="http://schemas.microsoft.com/office/drawing/2014/main" val="3162185786"/>
                    </a:ext>
                  </a:extLst>
                </a:gridCol>
                <a:gridCol w="1029188">
                  <a:extLst>
                    <a:ext uri="{9D8B030D-6E8A-4147-A177-3AD203B41FA5}">
                      <a16:colId xmlns:a16="http://schemas.microsoft.com/office/drawing/2014/main" val="1196230396"/>
                    </a:ext>
                  </a:extLst>
                </a:gridCol>
                <a:gridCol w="1029188">
                  <a:extLst>
                    <a:ext uri="{9D8B030D-6E8A-4147-A177-3AD203B41FA5}">
                      <a16:colId xmlns:a16="http://schemas.microsoft.com/office/drawing/2014/main" val="622483475"/>
                    </a:ext>
                  </a:extLst>
                </a:gridCol>
                <a:gridCol w="1029188">
                  <a:extLst>
                    <a:ext uri="{9D8B030D-6E8A-4147-A177-3AD203B41FA5}">
                      <a16:colId xmlns:a16="http://schemas.microsoft.com/office/drawing/2014/main" val="388825650"/>
                    </a:ext>
                  </a:extLst>
                </a:gridCol>
                <a:gridCol w="1029188">
                  <a:extLst>
                    <a:ext uri="{9D8B030D-6E8A-4147-A177-3AD203B41FA5}">
                      <a16:colId xmlns:a16="http://schemas.microsoft.com/office/drawing/2014/main" val="2711055457"/>
                    </a:ext>
                  </a:extLst>
                </a:gridCol>
                <a:gridCol w="1029188">
                  <a:extLst>
                    <a:ext uri="{9D8B030D-6E8A-4147-A177-3AD203B41FA5}">
                      <a16:colId xmlns:a16="http://schemas.microsoft.com/office/drawing/2014/main" val="1423179557"/>
                    </a:ext>
                  </a:extLst>
                </a:gridCol>
              </a:tblGrid>
              <a:tr h="520794">
                <a:tc>
                  <a:txBody>
                    <a:bodyPr/>
                    <a:lstStyle/>
                    <a:p>
                      <a:pPr algn="ctr"/>
                      <a:r>
                        <a:rPr lang="uk-UA" sz="1100" b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вид техніки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перший внесок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до 12 місяців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13-24 </a:t>
                      </a: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місяці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25-36 місяців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37-48 місяців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49-60 місяців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98595"/>
                  </a:ext>
                </a:extLst>
              </a:tr>
              <a:tr h="745371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С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/г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техніка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KUHN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marL="0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391729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783458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175187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566916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1958645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350374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2742103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133832" algn="l" defTabSz="783458" rtl="0" eaLnBrk="1" latinLnBrk="0" hangingPunct="1">
                        <a:defRPr sz="1542" kern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від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endParaRPr lang="uk-UA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14,66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  <a:endParaRPr lang="uk-UA" sz="11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16,98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  <a:endParaRPr lang="uk-UA" sz="11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18,04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  <a:endParaRPr lang="uk-UA" sz="11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18,66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  <a:endParaRPr lang="uk-UA" sz="11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83458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19,07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  <a:cs typeface="Arial"/>
                        </a:rPr>
                        <a:t>%</a:t>
                      </a:r>
                      <a:endParaRPr lang="uk-UA" sz="11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CE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2231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0128" y="6537995"/>
            <a:ext cx="5096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* можливість придбання техніки за спеціальною програмою кредитування підтверджується партнером.</a:t>
            </a:r>
          </a:p>
          <a:p>
            <a:r>
              <a:rPr lang="uk-UA" sz="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** </a:t>
            </a:r>
            <a:r>
              <a:rPr lang="uk-UA" sz="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п</a:t>
            </a:r>
            <a:r>
              <a:rPr lang="uk-UA" sz="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ри індивідуальному графіку погашення тіла кредиту – ставки відрізняються.</a:t>
            </a:r>
            <a:endParaRPr lang="uk-UA" sz="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9728200"/>
            <a:ext cx="7559675" cy="963613"/>
          </a:xfrm>
          <a:prstGeom prst="rect">
            <a:avLst/>
          </a:prstGeom>
          <a:solidFill>
            <a:srgbClr val="01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792354" y="9914021"/>
            <a:ext cx="0" cy="606392"/>
          </a:xfrm>
          <a:prstGeom prst="line">
            <a:avLst/>
          </a:prstGeom>
          <a:ln w="12700">
            <a:solidFill>
              <a:srgbClr val="DCE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11053" y="9738275"/>
            <a:ext cx="314265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Партнер </a:t>
            </a:r>
            <a:endParaRPr lang="en-US" sz="8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uk-UA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ТОВ «КУН-Україна»</a:t>
            </a:r>
          </a:p>
          <a:p>
            <a:r>
              <a:rPr lang="ru-RU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02099 </a:t>
            </a:r>
            <a:r>
              <a:rPr lang="ru-RU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м. </a:t>
            </a:r>
            <a:r>
              <a:rPr lang="ru-RU" sz="8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Київ</a:t>
            </a:r>
            <a:r>
              <a:rPr lang="ru-RU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ru-RU" sz="8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вул</a:t>
            </a:r>
            <a:r>
              <a:rPr lang="ru-RU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ru-RU" sz="8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Зрошувальна</a:t>
            </a:r>
            <a:r>
              <a:rPr lang="ru-RU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ru-RU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11 </a:t>
            </a:r>
            <a:endParaRPr lang="ru-RU" sz="8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ru-RU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тел/факс +38044 229 38 75</a:t>
            </a:r>
          </a:p>
          <a:p>
            <a:r>
              <a:rPr lang="en-US" sz="800" b="1" dirty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https://www.kuhn.ua</a:t>
            </a:r>
            <a:r>
              <a:rPr lang="en-US" sz="800" b="1" dirty="0" smtClean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/</a:t>
            </a:r>
            <a:r>
              <a:rPr lang="uk-UA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n-US" sz="8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uk-UA" sz="7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1718" y="9738275"/>
            <a:ext cx="3142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Ощадбанк </a:t>
            </a:r>
            <a:endParaRPr lang="en-US" sz="8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uk-UA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0800 </a:t>
            </a:r>
            <a:r>
              <a:rPr lang="uk-UA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219 </a:t>
            </a:r>
            <a:r>
              <a:rPr lang="uk-UA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800</a:t>
            </a:r>
          </a:p>
          <a:p>
            <a:r>
              <a:rPr lang="uk-UA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 межах України дзвінки безкоштовні</a:t>
            </a:r>
            <a:endParaRPr lang="uk-UA" sz="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uk-UA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044 </a:t>
            </a:r>
            <a:r>
              <a:rPr lang="uk-UA" sz="800" b="1" dirty="0">
                <a:solidFill>
                  <a:schemeClr val="bg1"/>
                </a:solidFill>
                <a:latin typeface="Trebuchet MS" panose="020B0603020202020204" pitchFamily="34" charset="0"/>
              </a:rPr>
              <a:t>363 01 </a:t>
            </a:r>
            <a:r>
              <a:rPr lang="uk-UA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03</a:t>
            </a:r>
          </a:p>
          <a:p>
            <a:r>
              <a:rPr lang="uk-UA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за тарифами оператора</a:t>
            </a:r>
            <a:endParaRPr lang="uk-UA" sz="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uk-UA" sz="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ПН-ПТ. </a:t>
            </a:r>
            <a:r>
              <a:rPr lang="uk-UA" sz="800" dirty="0">
                <a:solidFill>
                  <a:schemeClr val="bg1"/>
                </a:solidFill>
                <a:latin typeface="Trebuchet MS" panose="020B0603020202020204" pitchFamily="34" charset="0"/>
              </a:rPr>
              <a:t>8:00 – </a:t>
            </a:r>
            <a:r>
              <a:rPr lang="uk-UA" sz="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20:00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oschadbank.ua</a:t>
            </a:r>
            <a:r>
              <a:rPr lang="uk-UA" sz="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uk-UA" sz="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03" y="399341"/>
            <a:ext cx="1337399" cy="668436"/>
          </a:xfrm>
          <a:prstGeom prst="rect">
            <a:avLst/>
          </a:prstGeom>
        </p:spPr>
      </p:pic>
      <p:sp>
        <p:nvSpPr>
          <p:cNvPr id="24" name="Прямоугольник 25"/>
          <p:cNvSpPr/>
          <p:nvPr/>
        </p:nvSpPr>
        <p:spPr>
          <a:xfrm rot="16200000">
            <a:off x="6283060" y="2538019"/>
            <a:ext cx="2037737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ліцензія НБУ №148 від 05.10.2011</a:t>
            </a: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128" y="3792529"/>
            <a:ext cx="3642226" cy="14973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 smtClean="0">
                <a:latin typeface="Trebuchet MS" panose="020B0603020202020204" pitchFamily="34" charset="0"/>
              </a:rPr>
              <a:t>перший внесок – від 20%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 smtClean="0">
                <a:latin typeface="Trebuchet MS" panose="020B0603020202020204" pitchFamily="34" charset="0"/>
              </a:rPr>
              <a:t>термін кредитування – до 5 років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 smtClean="0">
                <a:latin typeface="Trebuchet MS" panose="020B0603020202020204" pitchFamily="34" charset="0"/>
              </a:rPr>
              <a:t>спрощений перелік документів та процес прийняття рішення 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 smtClean="0">
                <a:latin typeface="Trebuchet MS" panose="020B0603020202020204" pitchFamily="34" charset="0"/>
              </a:rPr>
              <a:t>комісія за видачу – 1% від суми кредиту (одноразово)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endParaRPr lang="uk-UA" sz="1000" dirty="0" smtClean="0">
              <a:latin typeface="Trebuchet MS" panose="020B0603020202020204" pitchFamily="34" charset="0"/>
            </a:endParaRPr>
          </a:p>
        </p:txBody>
      </p:sp>
      <p:sp>
        <p:nvSpPr>
          <p:cNvPr id="35" name="Прямоугольник 23"/>
          <p:cNvSpPr/>
          <p:nvPr/>
        </p:nvSpPr>
        <p:spPr>
          <a:xfrm>
            <a:off x="3711597" y="3792529"/>
            <a:ext cx="3793486" cy="122686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застава – техніка, що купується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>
                <a:latin typeface="Trebuchet MS" panose="020B0603020202020204" pitchFamily="34" charset="0"/>
              </a:rPr>
              <a:t>відсутня оцінка заставного майна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 smtClean="0">
                <a:latin typeface="Trebuchet MS" panose="020B0603020202020204" pitchFamily="34" charset="0"/>
              </a:rPr>
              <a:t>відтермінування виплати тіла кредиту – до 8 місяців кожного року</a:t>
            </a:r>
          </a:p>
          <a:p>
            <a:pPr marL="171450" indent="-171450">
              <a:lnSpc>
                <a:spcPct val="150000"/>
              </a:lnSpc>
              <a:buClr>
                <a:srgbClr val="DCE123"/>
              </a:buClr>
              <a:buFont typeface="Wingdings" panose="05000000000000000000" pitchFamily="2" charset="2"/>
              <a:buChar char="ü"/>
            </a:pPr>
            <a:r>
              <a:rPr lang="uk-UA" sz="1000" dirty="0" smtClean="0">
                <a:latin typeface="Trebuchet MS" panose="020B0603020202020204" pitchFamily="34" charset="0"/>
              </a:rPr>
              <a:t>можливо без нотаріального оформлення договору застави</a:t>
            </a:r>
            <a:endParaRPr lang="uk-UA" sz="1000" dirty="0">
              <a:latin typeface="Trebuchet MS" panose="020B0603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89828" y="6994671"/>
            <a:ext cx="72291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b="1" dirty="0">
                <a:latin typeface="Trebuchet MS" panose="020B0603020202020204" pitchFamily="34" charset="0"/>
              </a:rPr>
              <a:t>фінансовий партнер – АТ «ОЩАДБАНК»</a:t>
            </a:r>
            <a:endParaRPr lang="uk-UA" sz="1050" dirty="0">
              <a:latin typeface="Trebuchet MS" panose="020B0603020202020204" pitchFamily="34" charset="0"/>
            </a:endParaRPr>
          </a:p>
          <a:p>
            <a:r>
              <a:rPr lang="uk-UA" sz="1050" dirty="0">
                <a:latin typeface="Trebuchet MS" panose="020B0603020202020204" pitchFamily="34" charset="0"/>
              </a:rPr>
              <a:t>Ощадбанк – провідний український комерційний банк, 100% акцій якого належать державі. На початку 2021 року </a:t>
            </a:r>
            <a:r>
              <a:rPr lang="uk-UA" sz="1050" dirty="0" err="1">
                <a:latin typeface="Trebuchet MS" panose="020B0603020202020204" pitchFamily="34" charset="0"/>
              </a:rPr>
              <a:t>Ощад</a:t>
            </a:r>
            <a:r>
              <a:rPr lang="uk-UA" sz="1050" dirty="0">
                <a:latin typeface="Trebuchet MS" panose="020B0603020202020204" pitchFamily="34" charset="0"/>
              </a:rPr>
              <a:t> було визнано кращим банком для підприємців у рамках рейтингу «ТОП-100. Рейтинги найбільших. Фінанси». Для агробізнесу банк пропонує понад 250 партнерських програм кредитування та є одним із лідерів урядової програми «Доступні кредити 5-7-9%». За 8 місяців 2021 року на підтримку </a:t>
            </a:r>
            <a:r>
              <a:rPr lang="ru-RU" sz="1050" dirty="0" err="1" smtClean="0">
                <a:latin typeface="Trebuchet MS" panose="020B0603020202020204" pitchFamily="34" charset="0"/>
              </a:rPr>
              <a:t>агро</a:t>
            </a:r>
            <a:r>
              <a:rPr lang="uk-UA" sz="1050" dirty="0" smtClean="0">
                <a:latin typeface="Trebuchet MS" panose="020B0603020202020204" pitchFamily="34" charset="0"/>
              </a:rPr>
              <a:t>підприємств </a:t>
            </a:r>
            <a:r>
              <a:rPr lang="uk-UA" sz="1050" dirty="0">
                <a:latin typeface="Trebuchet MS" panose="020B0603020202020204" pitchFamily="34" charset="0"/>
              </a:rPr>
              <a:t>спрямовано 2,6 млрд грн. Їх використано на придбання  сільськогосподарської техніки, обладнання, транспортних засобів, добрива, насіння та засобів захисту рослин.</a:t>
            </a:r>
          </a:p>
          <a:p>
            <a:r>
              <a:rPr lang="uk-UA" sz="1050" dirty="0">
                <a:latin typeface="Trebuchet MS" panose="020B0603020202020204" pitchFamily="34" charset="0"/>
              </a:rPr>
              <a:t> </a:t>
            </a:r>
          </a:p>
          <a:p>
            <a:r>
              <a:rPr lang="uk-UA" sz="1050" b="1" dirty="0">
                <a:latin typeface="Trebuchet MS" panose="020B0603020202020204" pitchFamily="34" charset="0"/>
              </a:rPr>
              <a:t>постачальник техніки – ТОВ  «</a:t>
            </a:r>
            <a:r>
              <a:rPr lang="uk-UA" sz="1050" b="1" dirty="0" smtClean="0">
                <a:latin typeface="Trebuchet MS" panose="020B0603020202020204" pitchFamily="34" charset="0"/>
              </a:rPr>
              <a:t>КУН-Україна</a:t>
            </a:r>
            <a:r>
              <a:rPr lang="uk-UA" sz="1050" b="1" dirty="0">
                <a:latin typeface="Trebuchet MS" panose="020B0603020202020204" pitchFamily="34" charset="0"/>
              </a:rPr>
              <a:t>»</a:t>
            </a:r>
            <a:endParaRPr lang="uk-UA" sz="1050" dirty="0">
              <a:latin typeface="Trebuchet MS" panose="020B0603020202020204" pitchFamily="34" charset="0"/>
            </a:endParaRPr>
          </a:p>
          <a:p>
            <a:r>
              <a:rPr lang="uk-UA" sz="1050" dirty="0">
                <a:latin typeface="Trebuchet MS" panose="020B0603020202020204" pitchFamily="34" charset="0"/>
              </a:rPr>
              <a:t>Компанія </a:t>
            </a:r>
            <a:r>
              <a:rPr lang="en-US" sz="1050" dirty="0">
                <a:latin typeface="Trebuchet MS" panose="020B0603020202020204" pitchFamily="34" charset="0"/>
              </a:rPr>
              <a:t>KUHN – </a:t>
            </a:r>
            <a:r>
              <a:rPr lang="uk-UA" sz="1050" dirty="0">
                <a:latin typeface="Trebuchet MS" panose="020B0603020202020204" pitchFamily="34" charset="0"/>
              </a:rPr>
              <a:t>світовий лідер у виробництві начіпної та причіпної сільськогосподарської техніки. Кожен агрегат </a:t>
            </a:r>
            <a:r>
              <a:rPr lang="en-US" sz="1050" dirty="0">
                <a:latin typeface="Trebuchet MS" panose="020B0603020202020204" pitchFamily="34" charset="0"/>
              </a:rPr>
              <a:t>KUHN </a:t>
            </a:r>
            <a:r>
              <a:rPr lang="uk-UA" sz="1050" dirty="0">
                <a:latin typeface="Trebuchet MS" panose="020B0603020202020204" pitchFamily="34" charset="0"/>
              </a:rPr>
              <a:t>використовує інноваційні технологічні рішення, що дозволяють отримувати максимальні результати роботи та зменшити витрати. </a:t>
            </a:r>
            <a:r>
              <a:rPr lang="uk-UA" sz="1050" dirty="0" smtClean="0">
                <a:latin typeface="Trebuchet MS" panose="020B0603020202020204" pitchFamily="34" charset="0"/>
              </a:rPr>
              <a:t>Завдяки </a:t>
            </a:r>
            <a:r>
              <a:rPr lang="en-US" sz="1050" dirty="0">
                <a:latin typeface="Trebuchet MS" panose="020B0603020202020204" pitchFamily="34" charset="0"/>
              </a:rPr>
              <a:t>KUHN </a:t>
            </a:r>
            <a:r>
              <a:rPr lang="uk-UA" sz="1050" dirty="0">
                <a:latin typeface="Trebuchet MS" panose="020B0603020202020204" pitchFamily="34" charset="0"/>
              </a:rPr>
              <a:t>господарства України збільшують врожай та рентабельність. Будь сильним, будь з </a:t>
            </a:r>
            <a:r>
              <a:rPr lang="en-US" sz="1050" dirty="0">
                <a:latin typeface="Trebuchet MS" panose="020B0603020202020204" pitchFamily="34" charset="0"/>
              </a:rPr>
              <a:t>KUHN!</a:t>
            </a:r>
            <a:r>
              <a:rPr lang="uk-UA" sz="1050" dirty="0" smtClean="0">
                <a:latin typeface="Trebuchet MS" panose="020B0603020202020204" pitchFamily="34" charset="0"/>
              </a:rPr>
              <a:t> </a:t>
            </a:r>
            <a:endParaRPr lang="uk-UA" sz="1050" dirty="0">
              <a:latin typeface="Trebuchet MS" panose="020B0603020202020204" pitchFamily="34" charset="0"/>
            </a:endParaRPr>
          </a:p>
          <a:p>
            <a:r>
              <a:rPr lang="uk-UA" sz="1050" dirty="0" smtClean="0">
                <a:latin typeface="Trebuchet MS" panose="020B0603020202020204" pitchFamily="34" charset="0"/>
              </a:rPr>
              <a:t>Техніку </a:t>
            </a:r>
            <a:r>
              <a:rPr lang="uk-UA" sz="1050" dirty="0">
                <a:latin typeface="Trebuchet MS" panose="020B0603020202020204" pitchFamily="34" charset="0"/>
              </a:rPr>
              <a:t>компанії </a:t>
            </a:r>
            <a:r>
              <a:rPr lang="en-US" sz="1050" dirty="0">
                <a:latin typeface="Trebuchet MS" panose="020B0603020202020204" pitchFamily="34" charset="0"/>
              </a:rPr>
              <a:t>KUHN </a:t>
            </a:r>
            <a:r>
              <a:rPr lang="uk-UA" sz="1050" dirty="0">
                <a:latin typeface="Trebuchet MS" panose="020B0603020202020204" pitchFamily="34" charset="0"/>
              </a:rPr>
              <a:t>можна придбати в офіційних дилерів: ТОВ «ТЕХНОТОРГ</a:t>
            </a:r>
            <a:r>
              <a:rPr lang="uk-UA" sz="1050" dirty="0" smtClean="0">
                <a:latin typeface="Trebuchet MS" panose="020B0603020202020204" pitchFamily="34" charset="0"/>
              </a:rPr>
              <a:t>», </a:t>
            </a:r>
            <a:r>
              <a:rPr lang="uk-UA" sz="1050" dirty="0">
                <a:latin typeface="Trebuchet MS" panose="020B0603020202020204" pitchFamily="34" charset="0"/>
              </a:rPr>
              <a:t>ТОВ «ЕРІДОН ТЕХ», ТОВ «АГРАРНА ІНДУСТРІАЛЬНА КОМПАНІЯ», ТОВ «УАПК», ТОВ «ТАЙТЕН МАШИНЕРІ УКРАЇНА», </a:t>
            </a:r>
            <a:r>
              <a:rPr lang="uk-UA" sz="1050" dirty="0" smtClean="0">
                <a:latin typeface="Trebuchet MS" panose="020B0603020202020204" pitchFamily="34" charset="0"/>
              </a:rPr>
              <a:t>           </a:t>
            </a:r>
            <a:r>
              <a:rPr lang="uk-UA" sz="1050" dirty="0" err="1" smtClean="0">
                <a:latin typeface="Trebuchet MS" panose="020B0603020202020204" pitchFamily="34" charset="0"/>
              </a:rPr>
              <a:t>ТОВзІІ</a:t>
            </a:r>
            <a:r>
              <a:rPr lang="uk-UA" sz="1050" dirty="0" smtClean="0">
                <a:latin typeface="Trebuchet MS" panose="020B0603020202020204" pitchFamily="34" charset="0"/>
              </a:rPr>
              <a:t> «ЦЕППЕЛІН </a:t>
            </a:r>
            <a:r>
              <a:rPr lang="uk-UA" sz="1050" dirty="0">
                <a:latin typeface="Trebuchet MS" panose="020B0603020202020204" pitchFamily="34" charset="0"/>
              </a:rPr>
              <a:t>УКРАЇНА ТОВ».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18" y="357122"/>
            <a:ext cx="1332894" cy="68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6"/>
          <p:cNvSpPr/>
          <p:nvPr/>
        </p:nvSpPr>
        <p:spPr>
          <a:xfrm>
            <a:off x="99653" y="3092918"/>
            <a:ext cx="6629436" cy="63148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Партнерська програма </a:t>
            </a:r>
          </a:p>
          <a:p>
            <a:pPr lvl="0"/>
            <a:r>
              <a:rPr lang="uk-UA" sz="1900" b="1" dirty="0">
                <a:solidFill>
                  <a:schemeClr val="tx1"/>
                </a:solidFill>
                <a:latin typeface="Trebuchet MS" panose="020B0603020202020204" pitchFamily="34" charset="0"/>
              </a:rPr>
              <a:t>фінансування від ОЩАДБАНКУ та </a:t>
            </a:r>
            <a:r>
              <a:rPr lang="en-US" sz="19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KUHN</a:t>
            </a:r>
            <a:endParaRPr lang="uk-UA" sz="19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364</Words>
  <Application>Microsoft Office PowerPoint</Application>
  <PresentationFormat>Довільний</PresentationFormat>
  <Paragraphs>46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Презентація PowerPoint</vt:lpstr>
    </vt:vector>
  </TitlesOfParts>
  <Company>Image&amp;Matros 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Рудая</dc:creator>
  <cp:lastModifiedBy>Пільганчук Сергій Васильович</cp:lastModifiedBy>
  <cp:revision>60</cp:revision>
  <cp:lastPrinted>2021-10-04T07:51:20Z</cp:lastPrinted>
  <dcterms:created xsi:type="dcterms:W3CDTF">2021-08-31T19:35:26Z</dcterms:created>
  <dcterms:modified xsi:type="dcterms:W3CDTF">2023-03-15T13:42:46Z</dcterms:modified>
</cp:coreProperties>
</file>